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504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2013-09-23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2013-09-23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2013-09-23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2013-09-23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2013-09-23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2013-09-23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2013-09-23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2013-09-23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2013-09-23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2013-09-23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2013-09-23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2013-09-23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microsoft.com/office/2007/relationships/hdphoto" Target="../media/hdphoto2.wdp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ve-age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017">
            <a:off x="2495547" y="316825"/>
            <a:ext cx="4313782" cy="45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21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0"/>
            <a:ext cx="81058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75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70" y="0"/>
            <a:ext cx="8007042" cy="514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26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aceglas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1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ecLab_Composit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7" b="10771"/>
          <a:stretch/>
        </p:blipFill>
        <p:spPr>
          <a:xfrm>
            <a:off x="682187" y="2"/>
            <a:ext cx="7677711" cy="51434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89417" y="4897279"/>
            <a:ext cx="8545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Helvetica Neue"/>
                <a:cs typeface="Helvetica Neue"/>
              </a:rPr>
              <a:t>cpes.vt.edu</a:t>
            </a:r>
            <a:endParaRPr lang="en-US" sz="10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96409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IIEE-logo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054" y="971395"/>
            <a:ext cx="4793400" cy="325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79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73007" y="4900671"/>
            <a:ext cx="137730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Helvetica Neue"/>
                <a:cs typeface="Helvetica Neue"/>
              </a:rPr>
              <a:t>http://</a:t>
            </a:r>
            <a:r>
              <a:rPr lang="en-US" sz="1000" dirty="0" err="1">
                <a:latin typeface="Helvetica Neue"/>
                <a:cs typeface="Helvetica Neue"/>
              </a:rPr>
              <a:t>gokaleo.com</a:t>
            </a:r>
            <a:r>
              <a:rPr lang="en-US" sz="1000" dirty="0">
                <a:latin typeface="Helvetica Neue"/>
                <a:cs typeface="Helvetica Neue"/>
              </a:rPr>
              <a:t>/</a:t>
            </a:r>
          </a:p>
        </p:txBody>
      </p:sp>
      <p:pic>
        <p:nvPicPr>
          <p:cNvPr id="5" name="Picture 4" descr="hunchedov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r="5031" b="5918"/>
          <a:stretch/>
        </p:blipFill>
        <p:spPr>
          <a:xfrm>
            <a:off x="2617626" y="4152"/>
            <a:ext cx="3913631" cy="512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11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ve1980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3"/>
          <a:stretch/>
        </p:blipFill>
        <p:spPr>
          <a:xfrm>
            <a:off x="2863939" y="-2750"/>
            <a:ext cx="3419053" cy="514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17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undas_TTC_platform_2007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1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33979" y="4824709"/>
            <a:ext cx="9789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Helvetica Neue"/>
                <a:cs typeface="Helvetica Neue"/>
              </a:rPr>
              <a:t>wikimedia.org</a:t>
            </a:r>
            <a:endParaRPr lang="en-US" sz="10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28989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oogle21n-1-we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6" b="2661"/>
          <a:stretch/>
        </p:blipFill>
        <p:spPr>
          <a:xfrm>
            <a:off x="775859" y="0"/>
            <a:ext cx="7694166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91546" y="4897279"/>
            <a:ext cx="19800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Helvetica Neue"/>
                <a:cs typeface="Helvetica Neue"/>
              </a:rPr>
              <a:t>http://</a:t>
            </a:r>
            <a:r>
              <a:rPr lang="en-US" sz="1000" dirty="0" err="1">
                <a:latin typeface="Helvetica Neue"/>
                <a:cs typeface="Helvetica Neue"/>
              </a:rPr>
              <a:t>assets.nydailynews.com</a:t>
            </a:r>
            <a:r>
              <a:rPr lang="en-US" sz="1000" dirty="0">
                <a:latin typeface="Helvetica Neue"/>
                <a:cs typeface="Helvetica Neue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38515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donalds_menu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3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59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nprickoflight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19" b="9190"/>
          <a:stretch/>
        </p:blipFill>
        <p:spPr>
          <a:xfrm rot="10800000">
            <a:off x="126998" y="-13130"/>
            <a:ext cx="8875059" cy="515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72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73" y="0"/>
            <a:ext cx="7652862" cy="512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4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S_Consulate_in_Toron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908" cy="52066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69889" y="4944682"/>
            <a:ext cx="9789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Helvetica Neue"/>
                <a:cs typeface="Helvetica Neue"/>
              </a:rPr>
              <a:t>wikimedia.org</a:t>
            </a:r>
            <a:endParaRPr lang="en-US" sz="10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12003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41298"/>
            <a:ext cx="8229600" cy="3257172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Helvetica Neue Bold Condensed"/>
                <a:cs typeface="Helvetica Neue Bold Condensed"/>
              </a:rPr>
              <a:t>“SURVEILLANCE CAMERAS</a:t>
            </a:r>
            <a:br>
              <a:rPr lang="en-US" sz="6000" dirty="0" smtClean="0">
                <a:latin typeface="Helvetica Neue Bold Condensed"/>
                <a:cs typeface="Helvetica Neue Bold Condensed"/>
              </a:rPr>
            </a:br>
            <a:r>
              <a:rPr lang="en-US" sz="6000" dirty="0" smtClean="0">
                <a:latin typeface="Helvetica Neue Bold Condensed"/>
                <a:cs typeface="Helvetica Neue Bold Condensed"/>
              </a:rPr>
              <a:t>ARE NOT CAMERAS!”</a:t>
            </a:r>
            <a:endParaRPr lang="en-US" sz="6000" dirty="0">
              <a:latin typeface="Helvetica Neue Bold Condensed"/>
              <a:cs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107663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71010" y="124141"/>
            <a:ext cx="6063375" cy="5264216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latin typeface="Helvetica Neue Bold Condensed"/>
                <a:cs typeface="Helvetica Neue Bold Condensed"/>
              </a:rPr>
              <a:t>sur</a:t>
            </a:r>
            <a:r>
              <a:rPr lang="en-US" sz="3600" b="1" dirty="0" smtClean="0"/>
              <a:t>·</a:t>
            </a:r>
            <a:r>
              <a:rPr lang="en-US" sz="3600" b="1" dirty="0" smtClean="0">
                <a:latin typeface="Helvetica Neue Bold Condensed"/>
                <a:cs typeface="Helvetica Neue Bold Condensed"/>
              </a:rPr>
              <a:t>veil</a:t>
            </a:r>
            <a:r>
              <a:rPr lang="en-US" sz="3600" b="1" dirty="0"/>
              <a:t>·</a:t>
            </a:r>
            <a:r>
              <a:rPr lang="en-US" sz="3600" b="1" dirty="0" smtClean="0">
                <a:latin typeface="Helvetica Neue Bold Condensed"/>
                <a:cs typeface="Helvetica Neue Bold Condensed"/>
              </a:rPr>
              <a:t>lance </a:t>
            </a:r>
            <a:r>
              <a:rPr lang="en-US" sz="3600" b="1" dirty="0"/>
              <a:t>(sərˈveɪ </a:t>
            </a:r>
            <a:r>
              <a:rPr lang="en-US" sz="3600" b="1" dirty="0" smtClean="0"/>
              <a:t>ləns)</a:t>
            </a:r>
            <a:br>
              <a:rPr lang="en-US" sz="3600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2800" i="1" dirty="0" smtClean="0"/>
              <a:t>n. </a:t>
            </a:r>
            <a:r>
              <a:rPr lang="en-US" sz="2800" dirty="0" smtClean="0"/>
              <a:t>a </a:t>
            </a:r>
            <a:r>
              <a:rPr lang="en-US" sz="2800" dirty="0"/>
              <a:t>watch kept over someone or something, esp. over a suspect, </a:t>
            </a:r>
            <a:r>
              <a:rPr lang="en-US" sz="2800" dirty="0" smtClean="0"/>
              <a:t>prisoner</a:t>
            </a:r>
            <a:r>
              <a:rPr lang="en-US" sz="2800" dirty="0"/>
              <a:t>, etc.: </a:t>
            </a:r>
            <a:r>
              <a:rPr lang="en-US" sz="2800" i="1" dirty="0"/>
              <a:t>The </a:t>
            </a:r>
            <a:r>
              <a:rPr lang="en-US" sz="2800" i="1" dirty="0" smtClean="0"/>
              <a:t>suspects were</a:t>
            </a:r>
            <a:r>
              <a:rPr lang="en-US" sz="2800" i="1" dirty="0"/>
              <a:t> under police </a:t>
            </a:r>
            <a:r>
              <a:rPr lang="en-US" sz="2800" i="1" dirty="0" smtClean="0"/>
              <a:t>surveillance. </a:t>
            </a:r>
            <a:br>
              <a:rPr lang="en-US" sz="2800" i="1" dirty="0" smtClean="0"/>
            </a:br>
            <a:r>
              <a:rPr lang="en-US" sz="6600" i="1" dirty="0"/>
              <a:t/>
            </a:r>
            <a:br>
              <a:rPr lang="en-US" sz="6600" i="1" dirty="0"/>
            </a:br>
            <a:r>
              <a:rPr lang="en-US" sz="1800" i="1" dirty="0"/>
              <a:t> </a:t>
            </a:r>
            <a:r>
              <a:rPr lang="en-US" sz="1800" dirty="0"/>
              <a:t>Random House </a:t>
            </a:r>
            <a:r>
              <a:rPr lang="en-US" sz="1800" dirty="0" smtClean="0"/>
              <a:t>Dictionary </a:t>
            </a:r>
            <a:r>
              <a:rPr lang="en-US" sz="1800" dirty="0"/>
              <a:t>© </a:t>
            </a:r>
            <a:r>
              <a:rPr lang="en-US" sz="1800" dirty="0" smtClean="0"/>
              <a:t>2013</a:t>
            </a:r>
            <a:endParaRPr lang="en-US" sz="1800" dirty="0">
              <a:latin typeface="Helvetica Neue Bold Condensed"/>
              <a:cs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18685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rSousVeillanceByStephanieMannAge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54" y="0"/>
            <a:ext cx="6429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20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27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kpocket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1" b="-1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1536" y="4807643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Helvetica Neue"/>
                <a:cs typeface="Helvetica Neue"/>
              </a:rPr>
              <a:t>http://</a:t>
            </a:r>
            <a:r>
              <a:rPr lang="en-US" sz="1000" dirty="0" err="1">
                <a:latin typeface="Helvetica Neue"/>
                <a:cs typeface="Helvetica Neue"/>
              </a:rPr>
              <a:t>www.travelsupermarket.com</a:t>
            </a:r>
            <a:r>
              <a:rPr lang="en-US" sz="1000" dirty="0">
                <a:latin typeface="Helvetica Neue"/>
                <a:cs typeface="Helvetica Neue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48047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p1_physical_contact_redacted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t="1" r="-4" b="-3"/>
          <a:stretch/>
        </p:blipFill>
        <p:spPr>
          <a:xfrm>
            <a:off x="0" y="0"/>
            <a:ext cx="9143999" cy="51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56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veMann-sur-sou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16" b="5532"/>
          <a:stretch/>
        </p:blipFill>
        <p:spPr>
          <a:xfrm>
            <a:off x="86625" y="0"/>
            <a:ext cx="376147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124" y="1395407"/>
            <a:ext cx="262123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  <a:cs typeface="Helvetica Neue"/>
              </a:rPr>
              <a:t>HYPOCRISY</a:t>
            </a:r>
            <a:endParaRPr lang="en-US" b="1" dirty="0">
              <a:latin typeface="Helvetica Neue"/>
              <a:cs typeface="Helvetica Neue"/>
            </a:endParaRPr>
          </a:p>
        </p:txBody>
      </p:sp>
      <p:pic>
        <p:nvPicPr>
          <p:cNvPr id="6" name="Picture 5" descr="SteveMann-sur-sou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3" t="6935" b="-7684"/>
          <a:stretch/>
        </p:blipFill>
        <p:spPr>
          <a:xfrm>
            <a:off x="5848223" y="76393"/>
            <a:ext cx="3295778" cy="548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18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veMann-sur-sou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16" b="5532"/>
          <a:stretch/>
        </p:blipFill>
        <p:spPr>
          <a:xfrm>
            <a:off x="86625" y="0"/>
            <a:ext cx="376147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124" y="1395407"/>
            <a:ext cx="262123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  <a:cs typeface="Helvetica Neue"/>
              </a:rPr>
              <a:t>HYPOCRISY</a:t>
            </a:r>
            <a:endParaRPr lang="en-US" b="1" dirty="0">
              <a:latin typeface="Helvetica Neue"/>
              <a:cs typeface="Helvetica Neue"/>
            </a:endParaRPr>
          </a:p>
        </p:txBody>
      </p:sp>
      <p:pic>
        <p:nvPicPr>
          <p:cNvPr id="6" name="Picture 5" descr="SteveMann-sur-sou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3" t="6935" b="-7684"/>
          <a:stretch/>
        </p:blipFill>
        <p:spPr>
          <a:xfrm>
            <a:off x="5848223" y="76393"/>
            <a:ext cx="3295778" cy="54854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05865" y="3187018"/>
            <a:ext cx="23903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elvetica Neue"/>
                <a:cs typeface="Helvetica Neue"/>
              </a:rPr>
              <a:t>INTEGRITY</a:t>
            </a:r>
            <a:endParaRPr lang="en-US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84819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_Misc\Pix\info_add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" t="249" r="34321" b="22133"/>
          <a:stretch/>
        </p:blipFill>
        <p:spPr bwMode="auto">
          <a:xfrm>
            <a:off x="0" y="0"/>
            <a:ext cx="9144000" cy="514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073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53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t085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4542312" cy="51435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677767">
            <a:off x="452081" y="166498"/>
            <a:ext cx="2124075" cy="710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677767">
            <a:off x="552651" y="260719"/>
            <a:ext cx="169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Surveillance</a:t>
            </a:r>
            <a:endParaRPr lang="en-US" sz="2400" dirty="0"/>
          </a:p>
        </p:txBody>
      </p:sp>
      <p:pic>
        <p:nvPicPr>
          <p:cNvPr id="7" name="Picture 6" descr="neclacedom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0"/>
          <a:stretch/>
        </p:blipFill>
        <p:spPr>
          <a:xfrm>
            <a:off x="4639072" y="0"/>
            <a:ext cx="4498848" cy="514143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700291" flipH="1">
            <a:off x="7046458" y="3616924"/>
            <a:ext cx="1978470" cy="78105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700291">
            <a:off x="7164803" y="3783909"/>
            <a:ext cx="1860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Sousveillance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0639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849861"/>
            <a:ext cx="9144000" cy="6858000"/>
          </a:xfrm>
        </p:spPr>
        <p:txBody>
          <a:bodyPr>
            <a:normAutofit/>
          </a:bodyPr>
          <a:lstStyle/>
          <a:p>
            <a:r>
              <a:rPr lang="en-US" sz="8400" b="1" dirty="0" smtClean="0">
                <a:latin typeface="Helvetica Neue Bold Condensed"/>
                <a:cs typeface="Helvetica Neue Bold Condensed"/>
              </a:rPr>
              <a:t>THE VEILLANCE CONTRACT:</a:t>
            </a:r>
            <a:br>
              <a:rPr lang="en-US" sz="8400" b="1" dirty="0" smtClean="0">
                <a:latin typeface="Helvetica Neue Bold Condensed"/>
                <a:cs typeface="Helvetica Neue Bold Condensed"/>
              </a:rPr>
            </a:br>
            <a:r>
              <a:rPr lang="en-US" sz="5000" dirty="0" smtClean="0">
                <a:latin typeface="Helvetica Neue Bold Condensed"/>
                <a:cs typeface="Helvetica Neue Bold Condensed"/>
              </a:rPr>
              <a:t>AN INTEGRITY PROTOCOL</a:t>
            </a:r>
            <a:br>
              <a:rPr lang="en-US" sz="5000" dirty="0" smtClean="0">
                <a:latin typeface="Helvetica Neue Bold Condensed"/>
                <a:cs typeface="Helvetica Neue Bold Condensed"/>
              </a:rPr>
            </a:br>
            <a:r>
              <a:rPr lang="en-US" sz="5000" dirty="0" smtClean="0">
                <a:latin typeface="Helvetica Neue Bold Condensed"/>
                <a:cs typeface="Helvetica Neue Bold Condensed"/>
              </a:rPr>
              <a:t>FOR THE CYBORG AGE</a:t>
            </a:r>
            <a:endParaRPr lang="en-US" sz="5000" dirty="0">
              <a:latin typeface="Helvetica Neue Bold Condensed"/>
              <a:cs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862296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veMann-sur-sou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16" b="5532"/>
          <a:stretch/>
        </p:blipFill>
        <p:spPr>
          <a:xfrm>
            <a:off x="86625" y="0"/>
            <a:ext cx="376147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124" y="1395407"/>
            <a:ext cx="262123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  <a:cs typeface="Helvetica Neue"/>
              </a:rPr>
              <a:t>HYPOCRISY</a:t>
            </a:r>
            <a:endParaRPr lang="en-US" b="1" dirty="0">
              <a:latin typeface="Helvetica Neue"/>
              <a:cs typeface="Helvetica Neue"/>
            </a:endParaRPr>
          </a:p>
        </p:txBody>
      </p:sp>
      <p:pic>
        <p:nvPicPr>
          <p:cNvPr id="6" name="Picture 5" descr="SteveMann-sur-sou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3" t="6935" b="-7684"/>
          <a:stretch/>
        </p:blipFill>
        <p:spPr>
          <a:xfrm>
            <a:off x="5848223" y="76393"/>
            <a:ext cx="3295778" cy="54854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05865" y="3187018"/>
            <a:ext cx="23903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elvetica Neue"/>
                <a:cs typeface="Helvetica Neue"/>
              </a:rPr>
              <a:t>INTEGRITY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5444" y="1997016"/>
            <a:ext cx="320190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latin typeface="Helvetica Neue"/>
                <a:cs typeface="Helvetica Neue"/>
              </a:rPr>
              <a:t>CENTRALIZED</a:t>
            </a:r>
            <a:endParaRPr lang="en-US" b="1" i="1" dirty="0">
              <a:latin typeface="Helvetica Neue"/>
              <a:cs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81199" y="2657083"/>
            <a:ext cx="308002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latin typeface="Helvetica Neue"/>
                <a:cs typeface="Helvetica Neue"/>
              </a:rPr>
              <a:t>DISTRIBUTED</a:t>
            </a:r>
            <a:endParaRPr lang="en-US" b="1" i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05764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87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33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37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80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veMann-sur-sou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16" b="5532"/>
          <a:stretch/>
        </p:blipFill>
        <p:spPr>
          <a:xfrm>
            <a:off x="86625" y="0"/>
            <a:ext cx="376147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124" y="1395407"/>
            <a:ext cx="262123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  <a:cs typeface="Helvetica Neue"/>
              </a:rPr>
              <a:t>HYPOCRISY</a:t>
            </a:r>
            <a:endParaRPr lang="en-US" b="1" dirty="0">
              <a:latin typeface="Helvetica Neue"/>
              <a:cs typeface="Helvetica Neue"/>
            </a:endParaRPr>
          </a:p>
        </p:txBody>
      </p:sp>
      <p:pic>
        <p:nvPicPr>
          <p:cNvPr id="6" name="Picture 5" descr="SteveMann-sur-sou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3" t="6935" b="-7684"/>
          <a:stretch/>
        </p:blipFill>
        <p:spPr>
          <a:xfrm>
            <a:off x="5848223" y="76393"/>
            <a:ext cx="3295778" cy="54854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05865" y="3187018"/>
            <a:ext cx="23903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elvetica Neue"/>
                <a:cs typeface="Helvetica Neue"/>
              </a:rPr>
              <a:t>INTEGRITY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5444" y="1997016"/>
            <a:ext cx="308717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elvetica Neue"/>
                <a:cs typeface="Helvetica Neue"/>
              </a:rPr>
              <a:t>CENTRALIZED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81199" y="2657083"/>
            <a:ext cx="295791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elvetica Neue"/>
                <a:cs typeface="Helvetica Neue"/>
              </a:rPr>
              <a:t>DISTRIBUTED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6516" y="2566170"/>
            <a:ext cx="227489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latin typeface="Helvetica Neue"/>
                <a:cs typeface="Helvetica Neue"/>
              </a:rPr>
              <a:t>SECRECY</a:t>
            </a:r>
            <a:endParaRPr lang="en-US" b="1" i="1" dirty="0">
              <a:latin typeface="Helvetica Neue"/>
              <a:cs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1277" y="2170069"/>
            <a:ext cx="257159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latin typeface="Helvetica Neue"/>
                <a:cs typeface="Helvetica Neue"/>
              </a:rPr>
              <a:t>OPENNESS</a:t>
            </a:r>
            <a:endParaRPr lang="en-US" b="1" i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60054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7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aymondlo84\Desktop\wearcomp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3" b="14406"/>
          <a:stretch/>
        </p:blipFill>
        <p:spPr bwMode="auto">
          <a:xfrm>
            <a:off x="59821" y="66845"/>
            <a:ext cx="9014414" cy="499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40167" y="4748678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 Neue"/>
                <a:cs typeface="Helvetica Neue"/>
              </a:rPr>
              <a:t>Mann’s Digital Eye Glass</a:t>
            </a:r>
          </a:p>
          <a:p>
            <a:r>
              <a:rPr lang="en-US" sz="1000" dirty="0" smtClean="0">
                <a:latin typeface="Helvetica Neue"/>
                <a:cs typeface="Helvetica Neue"/>
              </a:rPr>
              <a:t>1978-1980</a:t>
            </a:r>
            <a:endParaRPr lang="en-US" sz="10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091862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15 at 9.43.47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3" r="13889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8426" y="4898496"/>
            <a:ext cx="121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 Neue"/>
                <a:cs typeface="Helvetica Neue"/>
              </a:rPr>
              <a:t>Marko G/YouTube</a:t>
            </a:r>
            <a:endParaRPr lang="en-US" sz="10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27587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r_sous_drawi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3" y="0"/>
            <a:ext cx="8123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77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15 at 2.12.1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" b="14253"/>
          <a:stretch/>
        </p:blipFill>
        <p:spPr>
          <a:xfrm>
            <a:off x="649309" y="0"/>
            <a:ext cx="78203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8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borg_welding_helmet_2011_02_18_09_53_54_39004100_lowr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184"/>
            <a:ext cx="914400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96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frame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7" y="0"/>
            <a:ext cx="6928795" cy="5354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83278" y="1652785"/>
            <a:ext cx="3210552" cy="283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2" descr="C:\Users\raymondlo84\Desktop\nicola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264" y="1662334"/>
            <a:ext cx="3210552" cy="24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46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frame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5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7" y="0"/>
            <a:ext cx="6928795" cy="5354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83278" y="1652785"/>
            <a:ext cx="3210552" cy="283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2" descr="C:\Users\raymondlo84\Desktop\nicolas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264" y="1662334"/>
            <a:ext cx="3210552" cy="24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v_fin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3264" y="1664909"/>
            <a:ext cx="3209383" cy="240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3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0"/>
            <a:ext cx="8475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55220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70</TotalTime>
  <Words>61</Words>
  <Application>Microsoft Macintosh PowerPoint</Application>
  <PresentationFormat>On-screen Show (16:9)</PresentationFormat>
  <Paragraphs>29</Paragraphs>
  <Slides>42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“SURVEILLANCE CAMERAS ARE NOT CAMERAS!”</vt:lpstr>
      <vt:lpstr>sur·veil·lance (sərˈveɪ ləns)  n. a watch kept over someone or something, esp. over a suspect, prisoner, etc.: The suspects were under police surveillance.    Random House Dictionary © 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VEILLANCE CONTRACT: AN INTEGRITY PROTOCOL FOR THE CYBORG 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L</dc:creator>
  <cp:lastModifiedBy>Andrew Peek</cp:lastModifiedBy>
  <cp:revision>10</cp:revision>
  <dcterms:created xsi:type="dcterms:W3CDTF">2013-09-18T01:07:24Z</dcterms:created>
  <dcterms:modified xsi:type="dcterms:W3CDTF">2013-09-23T10:46:24Z</dcterms:modified>
</cp:coreProperties>
</file>