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y="5143500" cx="9144000"/>
  <p:notesSz cx="6858000" cy="9144000"/>
  <p:embeddedFontLst>
    <p:embeddedFont>
      <p:font typeface="Open Sans"/>
      <p:regular r:id="rId39"/>
      <p:bold r:id="rId40"/>
      <p:italic r:id="rId41"/>
      <p:boldItalic r:id="rId42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bold.fntdata"/><Relationship Id="rId20" Type="http://schemas.openxmlformats.org/officeDocument/2006/relationships/slide" Target="slides/slide16.xml"/><Relationship Id="rId42" Type="http://schemas.openxmlformats.org/officeDocument/2006/relationships/font" Target="fonts/OpenSans-boldItalic.fntdata"/><Relationship Id="rId41" Type="http://schemas.openxmlformats.org/officeDocument/2006/relationships/font" Target="fonts/OpenSans-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font" Target="fonts/OpenSans-regular.fntdata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1" name="Shape 2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3" name="Shape 2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0" name="Shape 2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7" name="Shape 2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4" name="Shape 2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5200"/>
            </a:lvl1pPr>
            <a:lvl2pPr algn="ctr">
              <a:spcBef>
                <a:spcPts val="0"/>
              </a:spcBef>
              <a:buSzPct val="100000"/>
              <a:defRPr sz="5200"/>
            </a:lvl2pPr>
            <a:lvl3pPr algn="ctr">
              <a:spcBef>
                <a:spcPts val="0"/>
              </a:spcBef>
              <a:buSzPct val="100000"/>
              <a:defRPr sz="5200"/>
            </a:lvl3pPr>
            <a:lvl4pPr algn="ctr">
              <a:spcBef>
                <a:spcPts val="0"/>
              </a:spcBef>
              <a:buSzPct val="100000"/>
              <a:defRPr sz="5200"/>
            </a:lvl4pPr>
            <a:lvl5pPr algn="ctr">
              <a:spcBef>
                <a:spcPts val="0"/>
              </a:spcBef>
              <a:buSzPct val="100000"/>
              <a:defRPr sz="5200"/>
            </a:lvl5pPr>
            <a:lvl6pPr algn="ctr">
              <a:spcBef>
                <a:spcPts val="0"/>
              </a:spcBef>
              <a:buSzPct val="100000"/>
              <a:defRPr sz="5200"/>
            </a:lvl6pPr>
            <a:lvl7pPr algn="ctr">
              <a:spcBef>
                <a:spcPts val="0"/>
              </a:spcBef>
              <a:buSzPct val="100000"/>
              <a:defRPr sz="5200"/>
            </a:lvl7pPr>
            <a:lvl8pPr algn="ctr">
              <a:spcBef>
                <a:spcPts val="0"/>
              </a:spcBef>
              <a:buSzPct val="100000"/>
              <a:defRPr sz="5200"/>
            </a:lvl8pPr>
            <a:lvl9pPr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0" name="Shape 10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1" name="Shape 1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2" name="Shape 22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4572000" y="25"/>
            <a:ext cx="4572000" cy="51434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" name="Shape 36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7" name="Shape 37"/>
          <p:cNvSpPr txBox="1"/>
          <p:nvPr>
            <p:ph idx="1" type="subTitle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8" name="Shape 38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-GB" sz="1000">
                <a:solidFill>
                  <a:schemeClr val="lt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gif"/><Relationship Id="rId4" Type="http://schemas.openxmlformats.org/officeDocument/2006/relationships/image" Target="../media/image16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7.png"/><Relationship Id="rId4" Type="http://schemas.openxmlformats.org/officeDocument/2006/relationships/image" Target="../media/image03.png"/><Relationship Id="rId5" Type="http://schemas.openxmlformats.org/officeDocument/2006/relationships/image" Target="../media/image02.png"/><Relationship Id="rId6" Type="http://schemas.openxmlformats.org/officeDocument/2006/relationships/image" Target="../media/image06.png"/><Relationship Id="rId7" Type="http://schemas.openxmlformats.org/officeDocument/2006/relationships/image" Target="../media/image0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9.pn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5.png"/><Relationship Id="rId4" Type="http://schemas.openxmlformats.org/officeDocument/2006/relationships/image" Target="../media/image13.png"/><Relationship Id="rId5" Type="http://schemas.openxmlformats.org/officeDocument/2006/relationships/image" Target="../media/image0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5707" y="0"/>
            <a:ext cx="817228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/>
          <p:nvPr/>
        </p:nvSpPr>
        <p:spPr>
          <a:xfrm>
            <a:off x="159300" y="-76200"/>
            <a:ext cx="7478100" cy="564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1" lang="en-GB" sz="4800">
                <a:latin typeface="Open Sans"/>
                <a:ea typeface="Open Sans"/>
                <a:cs typeface="Open Sans"/>
                <a:sym typeface="Open Sans"/>
              </a:rPr>
              <a:t>Humanistic Intelligence</a:t>
            </a:r>
          </a:p>
        </p:txBody>
      </p:sp>
      <p:sp>
        <p:nvSpPr>
          <p:cNvPr id="56" name="Shape 56"/>
          <p:cNvSpPr txBox="1"/>
          <p:nvPr/>
        </p:nvSpPr>
        <p:spPr>
          <a:xfrm>
            <a:off x="159300" y="3877625"/>
            <a:ext cx="5780400" cy="1006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25000"/>
              </a:lnSpc>
              <a:spcBef>
                <a:spcPts val="0"/>
              </a:spcBef>
              <a:buNone/>
            </a:pPr>
            <a:r>
              <a:rPr b="1" lang="en-GB" sz="24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Tuesday December 15 2015</a:t>
            </a:r>
          </a:p>
          <a:p>
            <a:pPr lvl="0">
              <a:lnSpc>
                <a:spcPct val="125000"/>
              </a:lnSpc>
              <a:spcBef>
                <a:spcPts val="0"/>
              </a:spcBef>
              <a:buNone/>
            </a:pPr>
            <a:r>
              <a:rPr b="1" lang="en-GB" sz="24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Steve Mann, Chief Scientist, Meta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003" y="0"/>
            <a:ext cx="735999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678" y="0"/>
            <a:ext cx="746864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205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68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5" name="Shape 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76325"/>
            <a:ext cx="9143999" cy="304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2367600" y="254250"/>
            <a:ext cx="4408799" cy="992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GB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Standing Waves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idx="1" type="body"/>
          </p:nvPr>
        </p:nvSpPr>
        <p:spPr>
          <a:xfrm>
            <a:off x="311700" y="13048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 b="0" l="0" r="47434" t="0"/>
          <a:stretch/>
        </p:blipFill>
        <p:spPr>
          <a:xfrm>
            <a:off x="0" y="1304875"/>
            <a:ext cx="4632637" cy="293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 txBox="1"/>
          <p:nvPr/>
        </p:nvSpPr>
        <p:spPr>
          <a:xfrm>
            <a:off x="654875" y="451050"/>
            <a:ext cx="7948800" cy="1050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GB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Standing Waves   vs.     Sitting Waves</a:t>
            </a:r>
          </a:p>
        </p:txBody>
      </p:sp>
      <p:pic>
        <p:nvPicPr>
          <p:cNvPr id="174" name="Shape 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9150" y="1244075"/>
            <a:ext cx="4314849" cy="280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81" name="Shape 181"/>
          <p:cNvPicPr preferRelativeResize="0"/>
          <p:nvPr/>
        </p:nvPicPr>
        <p:blipFill rotWithShape="1">
          <a:blip r:embed="rId3">
            <a:alphaModFix/>
          </a:blip>
          <a:srcRect b="0" l="6480" r="0" t="2109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88" name="Shape 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4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0" y="0"/>
            <a:ext cx="54864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" name="Shape 63"/>
          <p:cNvSpPr txBox="1"/>
          <p:nvPr/>
        </p:nvSpPr>
        <p:spPr>
          <a:xfrm>
            <a:off x="271800" y="271975"/>
            <a:ext cx="8600400" cy="4872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25000"/>
              </a:lnSpc>
              <a:spcBef>
                <a:spcPts val="0"/>
              </a:spcBef>
              <a:buNone/>
            </a:pPr>
            <a:r>
              <a:rPr lang="en-GB" sz="2600">
                <a:latin typeface="Open Sans"/>
                <a:ea typeface="Open Sans"/>
                <a:cs typeface="Open Sans"/>
                <a:sym typeface="Open Sans"/>
              </a:rPr>
              <a:t>“</a:t>
            </a:r>
            <a:r>
              <a:rPr b="1" lang="en-GB" sz="2600">
                <a:latin typeface="Open Sans"/>
                <a:ea typeface="Open Sans"/>
                <a:cs typeface="Open Sans"/>
                <a:sym typeface="Open Sans"/>
              </a:rPr>
              <a:t>Humanistic Intelligence [HI] </a:t>
            </a:r>
            <a:r>
              <a:rPr lang="en-GB" sz="2600">
                <a:latin typeface="Open Sans"/>
                <a:ea typeface="Open Sans"/>
                <a:cs typeface="Open Sans"/>
                <a:sym typeface="Open Sans"/>
              </a:rPr>
              <a:t>is intelligence that arises because of a human being in the feedback loop of a computational process, where the human and computer are inextricably intertwined. </a:t>
            </a:r>
            <a:r>
              <a:rPr b="1" lang="en-GB" sz="2600">
                <a:latin typeface="Open Sans"/>
                <a:ea typeface="Open Sans"/>
                <a:cs typeface="Open Sans"/>
                <a:sym typeface="Open Sans"/>
              </a:rPr>
              <a:t>When a wearable computer embodies HI … [it] gives rise to superhuman intelligence”</a:t>
            </a:r>
          </a:p>
          <a:p>
            <a:pPr lvl="0" rtl="0" algn="just">
              <a:lnSpc>
                <a:spcPct val="125000"/>
              </a:lnSpc>
              <a:spcBef>
                <a:spcPts val="0"/>
              </a:spcBef>
              <a:buNone/>
            </a:pPr>
            <a:r>
              <a:t/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  <a:p>
            <a:pPr rtl="0">
              <a:lnSpc>
                <a:spcPct val="125000"/>
              </a:lnSpc>
              <a:spcBef>
                <a:spcPts val="0"/>
              </a:spcBef>
              <a:buNone/>
            </a:pPr>
            <a:r>
              <a:rPr lang="en-GB" sz="260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b="1" lang="en-GB" sz="260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Kurzweil, Minsky, and Mann</a:t>
            </a:r>
            <a:r>
              <a:rPr lang="en-GB" sz="260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GB" sz="2600">
                <a:latin typeface="Open Sans"/>
                <a:ea typeface="Open Sans"/>
                <a:cs typeface="Open Sans"/>
                <a:sym typeface="Open Sans"/>
              </a:rPr>
              <a:t>“</a:t>
            </a:r>
            <a:r>
              <a:rPr lang="en-GB" sz="260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The Society of</a:t>
            </a:r>
          </a:p>
          <a:p>
            <a:pPr lvl="0" rtl="0">
              <a:lnSpc>
                <a:spcPct val="125000"/>
              </a:lnSpc>
              <a:spcBef>
                <a:spcPts val="0"/>
              </a:spcBef>
              <a:buNone/>
            </a:pPr>
            <a:r>
              <a:rPr lang="en-GB" sz="260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    Intelligent Veillance</a:t>
            </a:r>
            <a:r>
              <a:rPr lang="en-GB" sz="2600">
                <a:latin typeface="Open Sans"/>
                <a:ea typeface="Open Sans"/>
                <a:cs typeface="Open Sans"/>
                <a:sym typeface="Open Sans"/>
              </a:rPr>
              <a:t>”</a:t>
            </a:r>
            <a:r>
              <a:rPr lang="en-GB" sz="260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, IEEE ISTAS 2013.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2" name="Shape 202"/>
          <p:cNvPicPr preferRelativeResize="0"/>
          <p:nvPr/>
        </p:nvPicPr>
        <p:blipFill rotWithShape="1">
          <a:blip r:embed="rId3">
            <a:alphaModFix/>
          </a:blip>
          <a:srcRect b="11376" l="0" r="0" t="4292"/>
          <a:stretch/>
        </p:blipFill>
        <p:spPr>
          <a:xfrm>
            <a:off x="0" y="0"/>
            <a:ext cx="9143999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8" name="Shape 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199" y="200625"/>
            <a:ext cx="7620952" cy="474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15" name="Shape 215"/>
          <p:cNvPicPr preferRelativeResize="0"/>
          <p:nvPr/>
        </p:nvPicPr>
        <p:blipFill rotWithShape="1">
          <a:blip r:embed="rId3">
            <a:alphaModFix/>
          </a:blip>
          <a:srcRect b="16329" l="0" r="6820" t="7112"/>
          <a:stretch/>
        </p:blipFill>
        <p:spPr>
          <a:xfrm>
            <a:off x="0" y="0"/>
            <a:ext cx="9144002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1" name="Shape 221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22" name="Shape 222"/>
          <p:cNvPicPr preferRelativeResize="0"/>
          <p:nvPr/>
        </p:nvPicPr>
        <p:blipFill rotWithShape="1">
          <a:blip r:embed="rId3">
            <a:alphaModFix/>
          </a:blip>
          <a:srcRect b="4024" l="0" r="0" t="3682"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29" name="Shape 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67750"/>
            <a:ext cx="4205186" cy="377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8928" y="567750"/>
            <a:ext cx="4805070" cy="3772524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 txBox="1"/>
          <p:nvPr/>
        </p:nvSpPr>
        <p:spPr>
          <a:xfrm>
            <a:off x="73500" y="4568875"/>
            <a:ext cx="8997000" cy="509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GB" sz="180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RCA906 CRT Pictures courtesy of Neil Heckt, who passed away on August 19, 2015.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38" name="Shape 238"/>
          <p:cNvPicPr preferRelativeResize="0"/>
          <p:nvPr/>
        </p:nvPicPr>
        <p:blipFill rotWithShape="1">
          <a:blip r:embed="rId3">
            <a:alphaModFix/>
          </a:blip>
          <a:srcRect b="4743" l="0" r="0" t="7583"/>
          <a:stretch/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44" name="Shape 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2740" y="828875"/>
            <a:ext cx="3183235" cy="34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575" y="978745"/>
            <a:ext cx="3945023" cy="3186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52" name="Shape 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6325" y="150774"/>
            <a:ext cx="6857499" cy="484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Shape 257"/>
          <p:cNvPicPr preferRelativeResize="0"/>
          <p:nvPr/>
        </p:nvPicPr>
        <p:blipFill rotWithShape="1">
          <a:blip r:embed="rId3">
            <a:alphaModFix/>
          </a:blip>
          <a:srcRect b="3110" l="1758" r="556" t="0"/>
          <a:stretch/>
        </p:blipFill>
        <p:spPr>
          <a:xfrm>
            <a:off x="1714500" y="0"/>
            <a:ext cx="5401027" cy="5143500"/>
          </a:xfrm>
          <a:prstGeom prst="rect">
            <a:avLst/>
          </a:prstGeom>
          <a:noFill/>
          <a:ln cap="flat" cmpd="sng" w="2286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63" name="Shape 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32"/>
            <a:ext cx="9144002" cy="5139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906" y="0"/>
            <a:ext cx="835818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" name="Shape 269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70" name="Shape 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534" y="0"/>
            <a:ext cx="823093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6" name="Shape 27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77" name="Shape 277"/>
          <p:cNvPicPr preferRelativeResize="0"/>
          <p:nvPr/>
        </p:nvPicPr>
        <p:blipFill rotWithShape="1">
          <a:blip r:embed="rId3">
            <a:alphaModFix/>
          </a:blip>
          <a:srcRect b="18247" l="0" r="0" t="0"/>
          <a:stretch/>
        </p:blipFill>
        <p:spPr>
          <a:xfrm>
            <a:off x="60475" y="0"/>
            <a:ext cx="9144000" cy="5051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/>
          <p:nvPr/>
        </p:nvSpPr>
        <p:spPr>
          <a:xfrm>
            <a:off x="387900" y="2986725"/>
            <a:ext cx="8192999" cy="1808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200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“We believe AI should be an extension of individual human wills and, in the spirit of liberty, as broadly and evenly distributed as is possible safely.”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600"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2000"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b="1" lang="en-GB" sz="2000">
                <a:latin typeface="Open Sans"/>
                <a:ea typeface="Open Sans"/>
                <a:cs typeface="Open Sans"/>
                <a:sym typeface="Open Sans"/>
              </a:rPr>
              <a:t>OpenAI</a:t>
            </a:r>
            <a:r>
              <a:rPr lang="en-GB" sz="2000">
                <a:latin typeface="Open Sans"/>
                <a:ea typeface="Open Sans"/>
                <a:cs typeface="Open Sans"/>
                <a:sym typeface="Open Sans"/>
              </a:rPr>
              <a:t>, December 11 2015 blog post</a:t>
            </a:r>
          </a:p>
        </p:txBody>
      </p:sp>
      <p:cxnSp>
        <p:nvCxnSpPr>
          <p:cNvPr id="283" name="Shape 283"/>
          <p:cNvCxnSpPr/>
          <p:nvPr/>
        </p:nvCxnSpPr>
        <p:spPr>
          <a:xfrm>
            <a:off x="311700" y="2545850"/>
            <a:ext cx="8520599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84" name="Shape 284"/>
          <p:cNvSpPr txBox="1"/>
          <p:nvPr/>
        </p:nvSpPr>
        <p:spPr>
          <a:xfrm>
            <a:off x="351750" y="377550"/>
            <a:ext cx="8592900" cy="2320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2000">
                <a:latin typeface="Open Sans"/>
                <a:ea typeface="Open Sans"/>
                <a:cs typeface="Open Sans"/>
                <a:sym typeface="Open Sans"/>
              </a:rPr>
              <a:t>“</a:t>
            </a:r>
            <a:r>
              <a:rPr lang="en-GB" sz="20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[Humanistic intelligence is]… a technological framework for self- determination and mastery over one's own destiny</a:t>
            </a:r>
            <a:r>
              <a:rPr lang="en-GB" sz="20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… </a:t>
            </a:r>
            <a:r>
              <a:rPr lang="en-GB" sz="20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a new synergy between humans and computers… a true extension of the mind and body.</a:t>
            </a:r>
            <a:r>
              <a:rPr lang="en-GB" sz="2000">
                <a:latin typeface="Open Sans"/>
                <a:ea typeface="Open Sans"/>
                <a:cs typeface="Open Sans"/>
                <a:sym typeface="Open Sans"/>
              </a:rPr>
              <a:t>”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600">
              <a:latin typeface="Open Sans"/>
              <a:ea typeface="Open Sans"/>
              <a:cs typeface="Open Sans"/>
              <a:sym typeface="Open Sans"/>
            </a:endParaRPr>
          </a:p>
          <a:p>
            <a:pPr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000">
                <a:latin typeface="Open Sans"/>
                <a:ea typeface="Open Sans"/>
                <a:cs typeface="Open Sans"/>
                <a:sym typeface="Open Sans"/>
              </a:rPr>
              <a:t>—</a:t>
            </a:r>
            <a:r>
              <a:rPr lang="en-GB" sz="20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-GB" sz="20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Steve Mann</a:t>
            </a:r>
            <a:r>
              <a:rPr lang="en-GB" sz="20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, 1997 paper on Wearable Computing [ISEA97]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0" name="Shape 290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91" name="Shape 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38450"/>
            <a:ext cx="9341999" cy="5932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7" name="Shape 29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98" name="Shape 2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538450"/>
            <a:ext cx="9341999" cy="5932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7" name="Shape 77"/>
          <p:cNvPicPr preferRelativeResize="0"/>
          <p:nvPr/>
        </p:nvPicPr>
        <p:blipFill rotWithShape="1">
          <a:blip r:embed="rId3">
            <a:alphaModFix/>
          </a:blip>
          <a:srcRect b="-3272" l="11128" r="6742" t="5596"/>
          <a:stretch/>
        </p:blipFill>
        <p:spPr>
          <a:xfrm>
            <a:off x="0" y="0"/>
            <a:ext cx="9143997" cy="5485426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 txBox="1"/>
          <p:nvPr/>
        </p:nvSpPr>
        <p:spPr>
          <a:xfrm>
            <a:off x="6833100" y="4416475"/>
            <a:ext cx="2274900" cy="7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GB" sz="900">
                <a:latin typeface="Open Sans"/>
                <a:ea typeface="Open Sans"/>
                <a:cs typeface="Open Sans"/>
                <a:sym typeface="Open Sans"/>
              </a:rPr>
              <a:t>Hands Image from Book Cover, Machines of Loving Grace: The Quest for Common Ground Between Humans and Robots by John Markoff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388" y="0"/>
            <a:ext cx="847522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175" y="278399"/>
            <a:ext cx="3077726" cy="412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8300" y="325900"/>
            <a:ext cx="1894125" cy="1833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9275" y="368825"/>
            <a:ext cx="1537499" cy="174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0950" y="2538725"/>
            <a:ext cx="2326999" cy="178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93225" y="2364425"/>
            <a:ext cx="2584275" cy="202247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1303600" y="4416475"/>
            <a:ext cx="2923500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1" lang="en-GB" sz="3000">
                <a:latin typeface="Open Sans"/>
                <a:ea typeface="Open Sans"/>
                <a:cs typeface="Open Sans"/>
                <a:sym typeface="Open Sans"/>
              </a:rPr>
              <a:t>Mann, </a:t>
            </a:r>
            <a:r>
              <a:rPr b="1" lang="en-GB" sz="3000">
                <a:latin typeface="Open Sans"/>
                <a:ea typeface="Open Sans"/>
                <a:cs typeface="Open Sans"/>
                <a:sym typeface="Open Sans"/>
              </a:rPr>
              <a:t>1998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5534775" y="4416475"/>
            <a:ext cx="2923500" cy="474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GB" sz="3000">
                <a:latin typeface="Open Sans"/>
                <a:ea typeface="Open Sans"/>
                <a:cs typeface="Open Sans"/>
                <a:sym typeface="Open Sans"/>
              </a:rPr>
              <a:t>Various, 2015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55"/>
            <a:ext cx="9144000" cy="5140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3609962"/>
            <a:ext cx="2857500" cy="160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x="311700" y="6736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311700" y="13810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087" y="64449"/>
            <a:ext cx="2932474" cy="3012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9859" y="0"/>
            <a:ext cx="574413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9677" y="2650291"/>
            <a:ext cx="2737293" cy="196810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1274375" y="2439950"/>
            <a:ext cx="867899" cy="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GB" sz="24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</a:t>
            </a:r>
            <a:r>
              <a:rPr lang="en-GB" sz="24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y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2" name="Shape 122"/>
          <p:cNvPicPr preferRelativeResize="0"/>
          <p:nvPr/>
        </p:nvPicPr>
        <p:blipFill rotWithShape="1">
          <a:blip r:embed="rId3">
            <a:alphaModFix/>
          </a:blip>
          <a:srcRect b="0" l="8825" r="20061" t="0"/>
          <a:stretch/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 txBox="1"/>
          <p:nvPr/>
        </p:nvSpPr>
        <p:spPr>
          <a:xfrm>
            <a:off x="311700" y="463675"/>
            <a:ext cx="8163899" cy="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Hydraulophone</a:t>
            </a:r>
          </a:p>
          <a:p>
            <a:pPr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The world’s first instrument to make music from water</a:t>
            </a:r>
          </a:p>
        </p:txBody>
      </p:sp>
      <p:sp>
        <p:nvSpPr>
          <p:cNvPr id="124" name="Shape 124"/>
          <p:cNvSpPr txBox="1"/>
          <p:nvPr/>
        </p:nvSpPr>
        <p:spPr>
          <a:xfrm rot="-5400000">
            <a:off x="7913999" y="3913499"/>
            <a:ext cx="2182200" cy="2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GB" sz="1000">
                <a:solidFill>
                  <a:srgbClr val="FFFFFF"/>
                </a:solidFill>
              </a:rPr>
              <a:t>Photo: Copyright, Richard Picton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